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63" r:id="rId4"/>
    <p:sldId id="264" r:id="rId5"/>
    <p:sldId id="259" r:id="rId6"/>
    <p:sldId id="260" r:id="rId7"/>
    <p:sldId id="265" r:id="rId8"/>
    <p:sldId id="266" r:id="rId9"/>
    <p:sldId id="261" r:id="rId10"/>
    <p:sldId id="262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1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8AFBA-2C6F-7048-844C-9C66F0DF99FF}" type="datetimeFigureOut">
              <a:rPr lang="en-US" smtClean="0"/>
              <a:pPr/>
              <a:t>4/20/11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C6FA9-934A-9343-B08A-5A8690FAC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 </a:t>
            </a:r>
            <a:r>
              <a:rPr lang="en-US" dirty="0" err="1" smtClean="0"/>
              <a:t>usar</a:t>
            </a:r>
            <a:r>
              <a:rPr lang="en-US" dirty="0" smtClean="0"/>
              <a:t> el </a:t>
            </a:r>
            <a:r>
              <a:rPr lang="en-US" dirty="0" err="1" smtClean="0"/>
              <a:t>pretérito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use the </a:t>
            </a:r>
            <a:r>
              <a:rPr lang="en-US" dirty="0" err="1" smtClean="0"/>
              <a:t>preterite</a:t>
            </a:r>
            <a:r>
              <a:rPr lang="en-US" dirty="0" smtClean="0"/>
              <a:t> </a:t>
            </a:r>
            <a:r>
              <a:rPr lang="en-US" dirty="0" smtClean="0"/>
              <a:t>to talk about events that were completed in the past. 	</a:t>
            </a:r>
            <a:endParaRPr lang="en-US" dirty="0" smtClean="0"/>
          </a:p>
          <a:p>
            <a:r>
              <a:rPr lang="en-US" dirty="0" smtClean="0"/>
              <a:t>When there </a:t>
            </a:r>
            <a:r>
              <a:rPr lang="en-US" dirty="0" smtClean="0"/>
              <a:t>is a definite start and ending</a:t>
            </a:r>
            <a:r>
              <a:rPr lang="en-US" dirty="0" smtClean="0"/>
              <a:t> to </a:t>
            </a:r>
            <a:r>
              <a:rPr lang="en-US" dirty="0" smtClean="0"/>
              <a:t>the </a:t>
            </a:r>
            <a:r>
              <a:rPr lang="en-US" dirty="0" smtClean="0"/>
              <a:t>action.	</a:t>
            </a:r>
            <a:endParaRPr lang="en-US" dirty="0" smtClean="0"/>
          </a:p>
          <a:p>
            <a:r>
              <a:rPr lang="en-US" dirty="0" smtClean="0"/>
              <a:t>To narrate/recount events </a:t>
            </a:r>
            <a:endParaRPr lang="en-US" dirty="0" smtClean="0"/>
          </a:p>
          <a:p>
            <a:r>
              <a:rPr lang="en-US" dirty="0" smtClean="0"/>
              <a:t>Q: What did you eat today?  </a:t>
            </a:r>
          </a:p>
          <a:p>
            <a:r>
              <a:rPr lang="en-US" dirty="0" smtClean="0"/>
              <a:t>A: I ate a banana.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892" y="3744850"/>
            <a:ext cx="2553481" cy="243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cosa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Verbs that end in –car, -gar and –</a:t>
            </a:r>
            <a:r>
              <a:rPr lang="en-US" dirty="0" err="1" smtClean="0"/>
              <a:t>zar</a:t>
            </a:r>
            <a:r>
              <a:rPr lang="en-US" dirty="0" smtClean="0"/>
              <a:t> have a spelling change in the</a:t>
            </a:r>
            <a:r>
              <a:rPr lang="en-US" dirty="0" smtClean="0"/>
              <a:t> </a:t>
            </a:r>
            <a:r>
              <a:rPr lang="en-US" dirty="0" err="1" smtClean="0"/>
              <a:t>yo</a:t>
            </a:r>
            <a:r>
              <a:rPr lang="en-US" dirty="0" smtClean="0"/>
              <a:t> form for pronunciation purposes.</a:t>
            </a:r>
          </a:p>
          <a:p>
            <a:r>
              <a:rPr lang="en-US" dirty="0" err="1" smtClean="0"/>
              <a:t>Buscar</a:t>
            </a:r>
            <a:r>
              <a:rPr lang="en-US" dirty="0" smtClean="0"/>
              <a:t>		     	</a:t>
            </a:r>
            <a:r>
              <a:rPr lang="en-US" dirty="0" err="1" smtClean="0"/>
              <a:t>c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qu</a:t>
            </a:r>
            <a:r>
              <a:rPr lang="en-US" dirty="0" smtClean="0">
                <a:sym typeface="Wingdings"/>
              </a:rPr>
              <a:t>	           	</a:t>
            </a:r>
            <a:r>
              <a:rPr lang="en-US" dirty="0" err="1" smtClean="0">
                <a:sym typeface="Wingdings"/>
              </a:rPr>
              <a:t>yo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busqué</a:t>
            </a:r>
            <a:endParaRPr lang="en-US" dirty="0" smtClean="0"/>
          </a:p>
          <a:p>
            <a:r>
              <a:rPr lang="en-US" dirty="0" err="1" smtClean="0"/>
              <a:t>Pagar</a:t>
            </a:r>
            <a:r>
              <a:rPr lang="en-US" dirty="0" smtClean="0"/>
              <a:t>					</a:t>
            </a:r>
            <a:r>
              <a:rPr lang="en-US" dirty="0" err="1" smtClean="0"/>
              <a:t>g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gu</a:t>
            </a:r>
            <a:r>
              <a:rPr lang="en-US" dirty="0" smtClean="0">
                <a:sym typeface="Wingdings"/>
              </a:rPr>
              <a:t>				</a:t>
            </a:r>
            <a:r>
              <a:rPr lang="en-US" dirty="0" err="1" smtClean="0">
                <a:sym typeface="Wingdings"/>
              </a:rPr>
              <a:t>yo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pagué</a:t>
            </a:r>
            <a:endParaRPr lang="en-US" dirty="0">
              <a:sym typeface="Wingdings"/>
            </a:endParaRPr>
          </a:p>
          <a:p>
            <a:r>
              <a:rPr lang="en-US" dirty="0" err="1" smtClean="0"/>
              <a:t>Almorzar</a:t>
            </a:r>
            <a:r>
              <a:rPr lang="en-US" dirty="0" smtClean="0"/>
              <a:t>	      	</a:t>
            </a:r>
            <a:r>
              <a:rPr lang="en-US" dirty="0" err="1" smtClean="0"/>
              <a:t>z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c</a:t>
            </a:r>
            <a:r>
              <a:rPr lang="en-US" dirty="0" smtClean="0">
                <a:sym typeface="Wingdings"/>
              </a:rPr>
              <a:t>				   </a:t>
            </a:r>
            <a:r>
              <a:rPr lang="en-US" dirty="0" err="1" smtClean="0">
                <a:sym typeface="Wingdings"/>
              </a:rPr>
              <a:t>yo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almorcé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s-ES_tradnl" dirty="0" smtClean="0"/>
              <a:t>En la tienda, Laura ______ (ver) una camisa que le gustó mucho.</a:t>
            </a:r>
          </a:p>
          <a:p>
            <a:r>
              <a:rPr lang="es-ES_tradnl" dirty="0" smtClean="0"/>
              <a:t>Yo _________ (practicar) fútbol después de las clases.</a:t>
            </a:r>
          </a:p>
          <a:p>
            <a:r>
              <a:rPr lang="es-ES_tradnl" dirty="0" smtClean="0"/>
              <a:t>Yo ______ (ver) </a:t>
            </a:r>
            <a:r>
              <a:rPr lang="es-ES_tradnl" dirty="0" smtClean="0"/>
              <a:t>la </a:t>
            </a:r>
            <a:r>
              <a:rPr lang="es-ES_tradnl" dirty="0" smtClean="0"/>
              <a:t>nueva película</a:t>
            </a:r>
            <a:r>
              <a:rPr lang="es-ES_tradnl" dirty="0" smtClean="0"/>
              <a:t> de </a:t>
            </a:r>
            <a:r>
              <a:rPr lang="es-ES_tradnl" dirty="0" smtClean="0"/>
              <a:t>Robert </a:t>
            </a:r>
            <a:r>
              <a:rPr lang="es-ES_tradnl" dirty="0" err="1" smtClean="0"/>
              <a:t>Pattinson</a:t>
            </a:r>
            <a:r>
              <a:rPr lang="es-ES_tradnl" dirty="0" smtClean="0"/>
              <a:t>.</a:t>
            </a:r>
            <a:endParaRPr lang="es-ES_tradnl" dirty="0" smtClean="0"/>
          </a:p>
          <a:p>
            <a:r>
              <a:rPr lang="es-ES_tradnl" dirty="0" smtClean="0"/>
              <a:t>Hoy yo _______ (almorzar) al mediodía.</a:t>
            </a:r>
          </a:p>
          <a:p>
            <a:r>
              <a:rPr lang="es-ES_tradnl" dirty="0" smtClean="0"/>
              <a:t>Este fin de semana yo no ________ (jugar) videojuegos con Mateo.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Respuestas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En la tienda, Laura </a:t>
            </a:r>
            <a:r>
              <a:rPr lang="es-ES_tradnl" sz="4000" b="1" dirty="0" smtClean="0">
                <a:solidFill>
                  <a:srgbClr val="FFFF00"/>
                </a:solidFill>
              </a:rPr>
              <a:t>vio</a:t>
            </a:r>
            <a:r>
              <a:rPr lang="es-ES_tradnl" sz="4000" b="1" dirty="0" smtClean="0">
                <a:solidFill>
                  <a:srgbClr val="000000"/>
                </a:solidFill>
              </a:rPr>
              <a:t> </a:t>
            </a:r>
            <a:r>
              <a:rPr lang="es-ES_tradnl" dirty="0" smtClean="0"/>
              <a:t>una camisa que le gustó mucho.</a:t>
            </a:r>
          </a:p>
          <a:p>
            <a:r>
              <a:rPr lang="es-ES_tradnl" dirty="0" smtClean="0"/>
              <a:t>Yo </a:t>
            </a:r>
            <a:r>
              <a:rPr lang="es-ES_tradnl" sz="4000" b="1" dirty="0" smtClean="0">
                <a:solidFill>
                  <a:srgbClr val="FFFF00"/>
                </a:solidFill>
              </a:rPr>
              <a:t>practiqué</a:t>
            </a:r>
            <a:r>
              <a:rPr lang="es-ES_tradnl" dirty="0" smtClean="0"/>
              <a:t> fútbol después de las clases.</a:t>
            </a:r>
          </a:p>
          <a:p>
            <a:r>
              <a:rPr lang="es-ES_tradnl" dirty="0" smtClean="0"/>
              <a:t>Yo </a:t>
            </a:r>
            <a:r>
              <a:rPr lang="es-ES_tradnl" sz="4000" b="1" dirty="0" err="1" smtClean="0">
                <a:solidFill>
                  <a:srgbClr val="FFFF00"/>
                </a:solidFill>
              </a:rPr>
              <a:t>vi</a:t>
            </a:r>
            <a:r>
              <a:rPr lang="es-ES_tradnl" dirty="0" smtClean="0"/>
              <a:t> </a:t>
            </a:r>
            <a:r>
              <a:rPr lang="es-ES_tradnl" dirty="0" smtClean="0"/>
              <a:t>la nueva </a:t>
            </a:r>
            <a:r>
              <a:rPr lang="es-ES_tradnl" dirty="0" smtClean="0"/>
              <a:t>película </a:t>
            </a:r>
            <a:r>
              <a:rPr lang="es-ES_tradnl" i="1" dirty="0" smtClean="0"/>
              <a:t>	</a:t>
            </a:r>
            <a:r>
              <a:rPr lang="es-ES_tradnl" dirty="0" smtClean="0"/>
              <a:t>de Robert </a:t>
            </a:r>
            <a:r>
              <a:rPr lang="es-ES_tradnl" dirty="0" err="1" smtClean="0"/>
              <a:t>Pattinson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Hoy yo </a:t>
            </a:r>
            <a:r>
              <a:rPr lang="es-ES_tradnl" sz="4000" b="1" dirty="0" smtClean="0">
                <a:solidFill>
                  <a:srgbClr val="FFFF00"/>
                </a:solidFill>
              </a:rPr>
              <a:t>almorcé</a:t>
            </a:r>
            <a:r>
              <a:rPr lang="es-ES_tradnl" dirty="0" smtClean="0"/>
              <a:t> al mediodía.</a:t>
            </a:r>
          </a:p>
          <a:p>
            <a:r>
              <a:rPr lang="es-ES_tradnl" dirty="0" smtClean="0"/>
              <a:t>Este fin de semana yo no </a:t>
            </a:r>
            <a:r>
              <a:rPr lang="es-ES_tradnl" sz="4000" b="1" dirty="0" smtClean="0">
                <a:solidFill>
                  <a:srgbClr val="FFFF00"/>
                </a:solidFill>
              </a:rPr>
              <a:t>jugué</a:t>
            </a:r>
            <a:r>
              <a:rPr lang="es-ES_tradnl" sz="4000" b="1" dirty="0" smtClean="0">
                <a:solidFill>
                  <a:srgbClr val="000000"/>
                </a:solidFill>
              </a:rPr>
              <a:t> </a:t>
            </a:r>
            <a:r>
              <a:rPr lang="es-ES_tradnl" dirty="0" smtClean="0"/>
              <a:t>videojuegos con Mateo.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–</a:t>
            </a:r>
            <a:r>
              <a:rPr lang="en-US" dirty="0" err="1" smtClean="0"/>
              <a:t>ar</a:t>
            </a:r>
            <a:r>
              <a:rPr lang="en-US" dirty="0" smtClean="0"/>
              <a:t> verb endings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354412"/>
          <a:ext cx="8229600" cy="3779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279466">
                <a:tc>
                  <a:txBody>
                    <a:bodyPr/>
                    <a:lstStyle/>
                    <a:p>
                      <a:endParaRPr lang="en-US" sz="28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  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é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DF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>
                          <a:solidFill>
                            <a:schemeClr val="bg1"/>
                          </a:solidFill>
                        </a:rPr>
                        <a:t>      </a:t>
                      </a:r>
                      <a:r>
                        <a:rPr lang="en-US" sz="2800" b="1" dirty="0" err="1" smtClean="0">
                          <a:solidFill>
                            <a:schemeClr val="bg1"/>
                          </a:solidFill>
                        </a:rPr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amos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245331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aste</a:t>
                      </a:r>
                      <a:endParaRPr lang="en-US" sz="2800" b="1" dirty="0"/>
                    </a:p>
                  </a:txBody>
                  <a:tcPr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asteis</a:t>
                      </a:r>
                      <a:endParaRPr lang="en-US" sz="2800" b="1" dirty="0"/>
                    </a:p>
                  </a:txBody>
                  <a:tcPr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4654"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   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ó</a:t>
                      </a:r>
                      <a:endParaRPr lang="en-US" sz="2800" b="1" dirty="0"/>
                    </a:p>
                  </a:txBody>
                  <a:tcPr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sz="2800" b="1" dirty="0" smtClean="0"/>
                    </a:p>
                    <a:p>
                      <a:r>
                        <a:rPr lang="en-US" sz="2800" b="1" dirty="0" smtClean="0"/>
                        <a:t>    </a:t>
                      </a:r>
                      <a:r>
                        <a:rPr lang="en-US" sz="2800" b="1" dirty="0" err="1" smtClean="0"/>
                        <a:t>Habl</a:t>
                      </a:r>
                      <a:r>
                        <a:rPr lang="en-US" sz="2800" b="1" dirty="0" err="1" smtClean="0">
                          <a:solidFill>
                            <a:srgbClr val="FF0000"/>
                          </a:solidFill>
                        </a:rPr>
                        <a:t>aron</a:t>
                      </a:r>
                      <a:endParaRPr lang="en-US" sz="2800" b="1" dirty="0"/>
                    </a:p>
                  </a:txBody>
                  <a:tcPr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30019" y="1765809"/>
            <a:ext cx="3086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Hablar</a:t>
            </a:r>
            <a:r>
              <a:rPr lang="en-US" sz="2800" dirty="0" smtClean="0"/>
              <a:t> =         To talk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Yo ____________ (hablar) por teléfono toda la noche.</a:t>
            </a:r>
          </a:p>
          <a:p>
            <a:r>
              <a:rPr lang="es-ES_tradnl" dirty="0" smtClean="0"/>
              <a:t>Mi amiga _________  (usar) mi computadora.</a:t>
            </a:r>
          </a:p>
          <a:p>
            <a:r>
              <a:rPr lang="es-ES_tradnl" dirty="0" smtClean="0"/>
              <a:t>Mi padre y yo _________ (comprar) un regalo para mi madre.</a:t>
            </a:r>
          </a:p>
          <a:p>
            <a:r>
              <a:rPr lang="es-ES_tradnl" dirty="0" smtClean="0"/>
              <a:t>V</a:t>
            </a:r>
            <a:r>
              <a:rPr lang="es-ES_tradnl" dirty="0" smtClean="0"/>
              <a:t>í</a:t>
            </a:r>
            <a:r>
              <a:rPr lang="es-ES_tradnl" dirty="0" smtClean="0"/>
              <a:t>ctor y Miguel __________ (escuchar) los </a:t>
            </a:r>
            <a:r>
              <a:rPr lang="es-ES_tradnl" dirty="0" err="1" smtClean="0"/>
              <a:t>ipods</a:t>
            </a:r>
            <a:r>
              <a:rPr lang="es-ES_tradnl" dirty="0" smtClean="0"/>
              <a:t> después de _________ (tomar) el examen.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Respuestas</a:t>
            </a:r>
            <a:r>
              <a:rPr lang="en-US" dirty="0" smtClean="0"/>
              <a:t>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Yo </a:t>
            </a:r>
            <a:r>
              <a:rPr lang="es-ES_tradnl" sz="4000" b="1" dirty="0" smtClean="0">
                <a:solidFill>
                  <a:srgbClr val="FFFF00"/>
                </a:solidFill>
              </a:rPr>
              <a:t>hablé</a:t>
            </a:r>
            <a:r>
              <a:rPr lang="es-ES_tradnl" sz="4000" b="1" dirty="0" smtClean="0">
                <a:solidFill>
                  <a:srgbClr val="000000"/>
                </a:solidFill>
              </a:rPr>
              <a:t> </a:t>
            </a:r>
            <a:r>
              <a:rPr lang="es-ES_tradnl" dirty="0" smtClean="0"/>
              <a:t>por teléfono toda la noche.</a:t>
            </a:r>
          </a:p>
          <a:p>
            <a:r>
              <a:rPr lang="es-ES_tradnl" dirty="0" smtClean="0"/>
              <a:t>Mi amiga </a:t>
            </a:r>
            <a:r>
              <a:rPr lang="es-ES_tradnl" sz="4000" b="1" dirty="0" smtClean="0">
                <a:solidFill>
                  <a:srgbClr val="FFFF00"/>
                </a:solidFill>
              </a:rPr>
              <a:t>usó</a:t>
            </a:r>
            <a:r>
              <a:rPr lang="es-ES_tradnl" sz="4000" b="1" dirty="0" smtClean="0">
                <a:solidFill>
                  <a:srgbClr val="000000"/>
                </a:solidFill>
              </a:rPr>
              <a:t> </a:t>
            </a:r>
            <a:r>
              <a:rPr lang="es-ES_tradnl" dirty="0" smtClean="0"/>
              <a:t>mi computadora.</a:t>
            </a:r>
          </a:p>
          <a:p>
            <a:r>
              <a:rPr lang="es-ES_tradnl" dirty="0" smtClean="0"/>
              <a:t>Mi padre y yo </a:t>
            </a:r>
            <a:r>
              <a:rPr lang="es-ES_tradnl" sz="4000" b="1" dirty="0" smtClean="0">
                <a:solidFill>
                  <a:srgbClr val="FFFF00"/>
                </a:solidFill>
              </a:rPr>
              <a:t>compramos</a:t>
            </a:r>
            <a:r>
              <a:rPr lang="es-ES_tradnl" sz="4000" b="1" dirty="0" smtClean="0">
                <a:solidFill>
                  <a:srgbClr val="000000"/>
                </a:solidFill>
              </a:rPr>
              <a:t> </a:t>
            </a:r>
            <a:r>
              <a:rPr lang="es-ES_tradnl" dirty="0" smtClean="0"/>
              <a:t>un regalo para mi madre.</a:t>
            </a:r>
          </a:p>
          <a:p>
            <a:r>
              <a:rPr lang="es-ES_tradnl" dirty="0" smtClean="0"/>
              <a:t>V</a:t>
            </a:r>
            <a:r>
              <a:rPr lang="es-ES_tradnl" dirty="0" smtClean="0"/>
              <a:t>í</a:t>
            </a:r>
            <a:r>
              <a:rPr lang="es-ES_tradnl" dirty="0" smtClean="0"/>
              <a:t>ctor y Miguel </a:t>
            </a:r>
            <a:r>
              <a:rPr lang="es-ES_tradnl" sz="4000" b="1" dirty="0" smtClean="0">
                <a:solidFill>
                  <a:srgbClr val="FFFF00"/>
                </a:solidFill>
              </a:rPr>
              <a:t>escucharon</a:t>
            </a:r>
            <a:r>
              <a:rPr lang="es-ES_tradnl" sz="4000" b="1" dirty="0" smtClean="0">
                <a:solidFill>
                  <a:schemeClr val="bg1"/>
                </a:solidFill>
              </a:rPr>
              <a:t> </a:t>
            </a:r>
            <a:r>
              <a:rPr lang="es-ES_tradnl" dirty="0" smtClean="0"/>
              <a:t>los </a:t>
            </a:r>
            <a:r>
              <a:rPr lang="es-ES_tradnl" dirty="0" err="1" smtClean="0"/>
              <a:t>ipods</a:t>
            </a:r>
            <a:r>
              <a:rPr lang="es-ES_tradnl" dirty="0" smtClean="0"/>
              <a:t> después de </a:t>
            </a:r>
            <a:r>
              <a:rPr lang="es-ES_tradnl" sz="4000" b="1" dirty="0" smtClean="0">
                <a:solidFill>
                  <a:srgbClr val="FFFF00"/>
                </a:solidFill>
              </a:rPr>
              <a:t>tomar</a:t>
            </a:r>
            <a:r>
              <a:rPr lang="es-ES_tradnl" sz="4000" b="1" dirty="0" smtClean="0">
                <a:solidFill>
                  <a:srgbClr val="000000"/>
                </a:solidFill>
              </a:rPr>
              <a:t> </a:t>
            </a:r>
            <a:r>
              <a:rPr lang="es-ES_tradnl" dirty="0" smtClean="0"/>
              <a:t>el examen.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–</a:t>
            </a:r>
            <a:r>
              <a:rPr lang="en-US" dirty="0" err="1" smtClean="0"/>
              <a:t>er/-ir</a:t>
            </a:r>
            <a:r>
              <a:rPr lang="en-US" dirty="0" smtClean="0"/>
              <a:t> endings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r>
              <a:rPr lang="en-US" b="1" dirty="0" smtClean="0"/>
              <a:t>¡</a:t>
            </a:r>
            <a:r>
              <a:rPr lang="en-US" sz="2400" dirty="0" smtClean="0"/>
              <a:t>Buena </a:t>
            </a:r>
            <a:r>
              <a:rPr lang="en-US" sz="2400" dirty="0" err="1" smtClean="0"/>
              <a:t>noticia</a:t>
            </a:r>
            <a:r>
              <a:rPr lang="en-US" sz="2400" dirty="0" smtClean="0"/>
              <a:t>! –</a:t>
            </a:r>
            <a:r>
              <a:rPr lang="en-US" sz="2400" dirty="0" err="1" smtClean="0"/>
              <a:t>er/-ir</a:t>
            </a:r>
            <a:r>
              <a:rPr lang="en-US" sz="2400" dirty="0" smtClean="0"/>
              <a:t> verbs share </a:t>
            </a:r>
            <a:r>
              <a:rPr lang="en-US" sz="2400" dirty="0" err="1" smtClean="0"/>
              <a:t>preterite</a:t>
            </a:r>
            <a:r>
              <a:rPr lang="en-US" sz="2400" dirty="0" smtClean="0"/>
              <a:t> </a:t>
            </a:r>
            <a:r>
              <a:rPr lang="en-US" sz="2400" dirty="0" smtClean="0"/>
              <a:t>endings!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60285" y="2230496"/>
          <a:ext cx="6969808" cy="415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6858"/>
                <a:gridCol w="3422950"/>
              </a:tblGrid>
              <a:tr h="1347591">
                <a:tc>
                  <a:txBody>
                    <a:bodyPr/>
                    <a:lstStyle/>
                    <a:p>
                      <a:r>
                        <a:rPr lang="es-ES_tradnl" sz="2800" b="1" noProof="0" smtClean="0">
                          <a:solidFill>
                            <a:schemeClr val="bg1"/>
                          </a:solidFill>
                        </a:rPr>
                        <a:t>          com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í</a:t>
                      </a:r>
                      <a:endParaRPr lang="es-ES_tradnl" sz="2800" b="1" noProof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s-ES_tradnl" sz="2800" b="1" noProof="0" smtClean="0">
                          <a:solidFill>
                            <a:schemeClr val="bg1"/>
                          </a:solidFill>
                        </a:rPr>
                        <a:t>          viv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í</a:t>
                      </a:r>
                      <a:endParaRPr lang="es-ES_tradnl" sz="2800" b="1" noProof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E7DF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2800" b="1" noProof="0" smtClean="0">
                          <a:solidFill>
                            <a:schemeClr val="bg1"/>
                          </a:solidFill>
                        </a:rPr>
                        <a:t>        com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imos</a:t>
                      </a:r>
                      <a:endParaRPr lang="es-ES_tradnl" sz="2800" b="1" noProof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s-ES_tradnl" sz="2800" b="1" noProof="0" smtClean="0">
                          <a:solidFill>
                            <a:schemeClr val="bg1"/>
                          </a:solidFill>
                        </a:rPr>
                        <a:t>        viv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imos</a:t>
                      </a:r>
                      <a:endParaRPr lang="es-ES_tradnl" sz="2800" b="1" noProof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E7DFEB"/>
                    </a:solidFill>
                  </a:tcPr>
                </a:tc>
              </a:tr>
              <a:tr h="1456018">
                <a:tc>
                  <a:txBody>
                    <a:bodyPr/>
                    <a:lstStyle/>
                    <a:p>
                      <a:r>
                        <a:rPr lang="es-ES_tradnl" sz="2800" b="1" noProof="0" smtClean="0"/>
                        <a:t>         com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iste</a:t>
                      </a:r>
                      <a:endParaRPr lang="es-ES_tradnl" sz="2800" b="1" noProof="0" smtClean="0"/>
                    </a:p>
                    <a:p>
                      <a:r>
                        <a:rPr lang="es-ES_tradnl" sz="2800" b="1" noProof="0" smtClean="0"/>
                        <a:t>         viv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iste</a:t>
                      </a:r>
                      <a:endParaRPr lang="es-ES_tradnl" sz="2800" b="1" noProof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800" b="1" noProof="0" smtClean="0"/>
                        <a:t>        com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isteis</a:t>
                      </a:r>
                      <a:endParaRPr lang="es-ES_tradnl" sz="2800" b="1" noProof="0" smtClean="0"/>
                    </a:p>
                    <a:p>
                      <a:r>
                        <a:rPr lang="es-ES_tradnl" sz="2800" b="1" noProof="0" smtClean="0"/>
                        <a:t>         viv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isteis</a:t>
                      </a:r>
                      <a:endParaRPr lang="es-ES_tradnl" sz="2800" b="1" noProof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347591">
                <a:tc>
                  <a:txBody>
                    <a:bodyPr/>
                    <a:lstStyle/>
                    <a:p>
                      <a:r>
                        <a:rPr lang="es-ES_tradnl" sz="2800" b="1" noProof="0" smtClean="0"/>
                        <a:t>        com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ió</a:t>
                      </a:r>
                      <a:endParaRPr lang="es-ES_tradnl" sz="2800" b="1" noProof="0" smtClean="0"/>
                    </a:p>
                    <a:p>
                      <a:r>
                        <a:rPr lang="es-ES_tradnl" sz="2800" b="1" noProof="0" smtClean="0"/>
                        <a:t>         viv</a:t>
                      </a:r>
                      <a:r>
                        <a:rPr lang="es-ES_tradnl" sz="2800" b="1" noProof="0" smtClean="0">
                          <a:solidFill>
                            <a:srgbClr val="FF0000"/>
                          </a:solidFill>
                        </a:rPr>
                        <a:t>ió</a:t>
                      </a:r>
                      <a:endParaRPr lang="es-ES_tradnl" sz="2800" b="1" noProof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2800" b="1" noProof="0" dirty="0" smtClean="0"/>
                        <a:t>      com</a:t>
                      </a:r>
                      <a:r>
                        <a:rPr lang="es-ES_tradnl" sz="2800" b="1" noProof="0" dirty="0" smtClean="0">
                          <a:solidFill>
                            <a:srgbClr val="FF0000"/>
                          </a:solidFill>
                        </a:rPr>
                        <a:t>ieron</a:t>
                      </a:r>
                      <a:endParaRPr lang="es-ES_tradnl" sz="2800" b="1" noProof="0" dirty="0" smtClean="0"/>
                    </a:p>
                    <a:p>
                      <a:r>
                        <a:rPr lang="es-ES_tradnl" sz="2800" b="1" noProof="0" dirty="0" smtClean="0"/>
                        <a:t>      viv</a:t>
                      </a:r>
                      <a:r>
                        <a:rPr lang="es-ES_tradnl" sz="2800" b="1" noProof="0" dirty="0" smtClean="0">
                          <a:solidFill>
                            <a:srgbClr val="FF0000"/>
                          </a:solidFill>
                        </a:rPr>
                        <a:t>ieron </a:t>
                      </a:r>
                      <a:endParaRPr lang="es-ES_tradnl" sz="2800" b="1" noProof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Ojo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ar</a:t>
            </a:r>
            <a:r>
              <a:rPr lang="en-US" dirty="0" smtClean="0"/>
              <a:t> and –</a:t>
            </a:r>
            <a:r>
              <a:rPr lang="en-US" dirty="0" err="1" smtClean="0"/>
              <a:t>er</a:t>
            </a:r>
            <a:r>
              <a:rPr lang="en-US" dirty="0" smtClean="0"/>
              <a:t> verbs that stem change in the present tense do NOT have a stem change in the </a:t>
            </a:r>
            <a:r>
              <a:rPr lang="en-US" dirty="0" err="1" smtClean="0"/>
              <a:t>preterite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However, -</a:t>
            </a:r>
            <a:r>
              <a:rPr lang="en-US" dirty="0" err="1" smtClean="0"/>
              <a:t>ir</a:t>
            </a:r>
            <a:r>
              <a:rPr lang="en-US" dirty="0" smtClean="0"/>
              <a:t> verbs stem change in the </a:t>
            </a:r>
            <a:r>
              <a:rPr lang="en-US" dirty="0" err="1" smtClean="0"/>
              <a:t>preterite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ir</a:t>
            </a:r>
            <a:r>
              <a:rPr lang="en-US" dirty="0" smtClean="0"/>
              <a:t> verbs only change in the</a:t>
            </a:r>
            <a:r>
              <a:rPr lang="en-US" dirty="0" smtClean="0"/>
              <a:t> </a:t>
            </a:r>
            <a:r>
              <a:rPr lang="en-US" dirty="0" err="1" smtClean="0"/>
              <a:t>Ud</a:t>
            </a:r>
            <a:r>
              <a:rPr lang="en-US" dirty="0" smtClean="0"/>
              <a:t>., </a:t>
            </a:r>
            <a:r>
              <a:rPr lang="en-US" dirty="0" err="1" smtClean="0"/>
              <a:t>él</a:t>
            </a:r>
            <a:r>
              <a:rPr lang="en-US" dirty="0" smtClean="0"/>
              <a:t>, </a:t>
            </a:r>
            <a:r>
              <a:rPr lang="en-US" dirty="0" err="1" smtClean="0"/>
              <a:t>ella</a:t>
            </a:r>
            <a:r>
              <a:rPr lang="en-US" dirty="0" smtClean="0"/>
              <a:t>, </a:t>
            </a:r>
            <a:r>
              <a:rPr lang="en-US" dirty="0" err="1" smtClean="0"/>
              <a:t>Uds</a:t>
            </a:r>
            <a:r>
              <a:rPr lang="en-US" dirty="0" smtClean="0"/>
              <a:t>., </a:t>
            </a:r>
            <a:r>
              <a:rPr lang="en-US" dirty="0" err="1" smtClean="0"/>
              <a:t>ellos</a:t>
            </a:r>
            <a:r>
              <a:rPr lang="en-US" dirty="0" smtClean="0"/>
              <a:t>, &amp; </a:t>
            </a:r>
            <a:r>
              <a:rPr lang="en-US" dirty="0" err="1" smtClean="0"/>
              <a:t>ellas</a:t>
            </a:r>
            <a:r>
              <a:rPr lang="en-US" dirty="0" smtClean="0"/>
              <a:t> forms of the verb.</a:t>
            </a:r>
          </a:p>
          <a:p>
            <a:r>
              <a:rPr lang="es-ES_tradnl" dirty="0" smtClean="0"/>
              <a:t>o </a:t>
            </a:r>
            <a:r>
              <a:rPr lang="es-ES_tradnl" dirty="0" err="1" smtClean="0">
                <a:sym typeface="Wingdings"/>
              </a:rPr>
              <a:t></a:t>
            </a:r>
            <a:r>
              <a:rPr lang="es-ES_tradnl" dirty="0" smtClean="0">
                <a:sym typeface="Wingdings"/>
              </a:rPr>
              <a:t> u, </a:t>
            </a:r>
            <a:r>
              <a:rPr lang="es-ES_tradnl" dirty="0" err="1" smtClean="0">
                <a:sym typeface="Wingdings"/>
              </a:rPr>
              <a:t>e</a:t>
            </a:r>
            <a:r>
              <a:rPr lang="es-ES_tradnl" dirty="0" smtClean="0">
                <a:sym typeface="Wingdings"/>
              </a:rPr>
              <a:t> </a:t>
            </a:r>
            <a:r>
              <a:rPr lang="es-ES_tradnl" dirty="0" err="1" smtClean="0">
                <a:sym typeface="Wingdings"/>
              </a:rPr>
              <a:t>i</a:t>
            </a:r>
            <a:r>
              <a:rPr lang="es-ES_tradnl" dirty="0" smtClean="0">
                <a:sym typeface="Wingdings"/>
              </a:rPr>
              <a:t>	Ej.  ella d</a:t>
            </a:r>
            <a:r>
              <a:rPr lang="es-ES_tradnl" b="1" u="sng" dirty="0" smtClean="0">
                <a:solidFill>
                  <a:srgbClr val="FFFF00"/>
                </a:solidFill>
                <a:sym typeface="Wingdings"/>
              </a:rPr>
              <a:t>u</a:t>
            </a:r>
            <a:r>
              <a:rPr lang="es-ES_tradnl" dirty="0" smtClean="0">
                <a:sym typeface="Wingdings"/>
              </a:rPr>
              <a:t>rmió &amp; Uds. s</a:t>
            </a:r>
            <a:r>
              <a:rPr lang="es-ES_tradnl" b="1" u="sng" dirty="0" smtClean="0">
                <a:solidFill>
                  <a:srgbClr val="FFFF00"/>
                </a:solidFill>
                <a:sym typeface="Wingdings"/>
              </a:rPr>
              <a:t>i</a:t>
            </a:r>
            <a:r>
              <a:rPr lang="es-ES_tradnl" dirty="0" smtClean="0">
                <a:sym typeface="Wingdings"/>
              </a:rPr>
              <a:t>rvieron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Práctica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Esta mañana, yo ________ (comer) yogur y _________ (beber) café.</a:t>
            </a:r>
          </a:p>
          <a:p>
            <a:r>
              <a:rPr lang="es-ES_tradnl" dirty="0" smtClean="0"/>
              <a:t>Ayer, mis padres me _________ (escribir) un correo electrónico.</a:t>
            </a:r>
          </a:p>
          <a:p>
            <a:r>
              <a:rPr lang="es-ES_tradnl" dirty="0" smtClean="0"/>
              <a:t>Anoche mis amigos y yo _______ (salir) para la fiesta a las ocho y media.</a:t>
            </a:r>
          </a:p>
          <a:p>
            <a:r>
              <a:rPr lang="es-ES_tradnl" dirty="0" smtClean="0"/>
              <a:t>¿ _________ (aprender) tú las formas del pretérito?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Respuestas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Esta mañana, yo </a:t>
            </a:r>
            <a:r>
              <a:rPr lang="es-ES_tradnl" sz="4000" b="1" dirty="0" smtClean="0">
                <a:solidFill>
                  <a:srgbClr val="FFFF00"/>
                </a:solidFill>
              </a:rPr>
              <a:t>comí</a:t>
            </a:r>
            <a:r>
              <a:rPr lang="es-ES_tradnl" sz="4000" b="1" dirty="0" smtClean="0">
                <a:solidFill>
                  <a:srgbClr val="000000"/>
                </a:solidFill>
              </a:rPr>
              <a:t> </a:t>
            </a:r>
            <a:r>
              <a:rPr lang="es-ES_tradnl" dirty="0" smtClean="0"/>
              <a:t>yogur y </a:t>
            </a:r>
            <a:r>
              <a:rPr lang="es-ES_tradnl" sz="4000" b="1" dirty="0" smtClean="0">
                <a:solidFill>
                  <a:srgbClr val="FFFF00"/>
                </a:solidFill>
              </a:rPr>
              <a:t>bebí</a:t>
            </a:r>
            <a:r>
              <a:rPr lang="es-ES_tradnl" dirty="0" smtClean="0"/>
              <a:t> café.</a:t>
            </a:r>
          </a:p>
          <a:p>
            <a:r>
              <a:rPr lang="es-ES_tradnl" dirty="0" smtClean="0"/>
              <a:t>Ayer, mis padres me </a:t>
            </a:r>
            <a:r>
              <a:rPr lang="es-ES_tradnl" sz="4000" b="1" dirty="0" smtClean="0">
                <a:solidFill>
                  <a:srgbClr val="FFFF00"/>
                </a:solidFill>
              </a:rPr>
              <a:t>escribieron</a:t>
            </a:r>
            <a:r>
              <a:rPr lang="es-ES_tradnl" dirty="0" smtClean="0"/>
              <a:t> un correo electrónico.</a:t>
            </a:r>
          </a:p>
          <a:p>
            <a:r>
              <a:rPr lang="es-ES_tradnl" dirty="0" smtClean="0"/>
              <a:t>Anoche mis amigos y yo </a:t>
            </a:r>
            <a:r>
              <a:rPr lang="es-ES_tradnl" sz="4000" b="1" dirty="0" smtClean="0">
                <a:solidFill>
                  <a:srgbClr val="FFFF00"/>
                </a:solidFill>
              </a:rPr>
              <a:t>salimos</a:t>
            </a:r>
            <a:r>
              <a:rPr lang="es-ES_tradnl" dirty="0" smtClean="0"/>
              <a:t> para la fiesta a las ocho y media.</a:t>
            </a:r>
          </a:p>
          <a:p>
            <a:r>
              <a:rPr lang="es-ES_tradnl" dirty="0" smtClean="0"/>
              <a:t>¿ </a:t>
            </a:r>
            <a:r>
              <a:rPr lang="es-ES_tradnl" sz="4000" b="1" dirty="0" smtClean="0">
                <a:solidFill>
                  <a:srgbClr val="FFFF00"/>
                </a:solidFill>
              </a:rPr>
              <a:t>Aprendiste</a:t>
            </a:r>
            <a:r>
              <a:rPr lang="es-ES_tradnl" dirty="0" smtClean="0"/>
              <a:t> tú las formas del pretérito?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verb </a:t>
            </a:r>
            <a:r>
              <a:rPr lang="en-US" dirty="0" err="1" smtClean="0"/>
              <a:t>ver</a:t>
            </a:r>
            <a:r>
              <a:rPr lang="en-US" dirty="0" smtClean="0"/>
              <a:t> is regular in the </a:t>
            </a:r>
            <a:r>
              <a:rPr lang="en-US" dirty="0" err="1" smtClean="0"/>
              <a:t>preterite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The only difference is there are NO accent marks.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662" y="3428999"/>
            <a:ext cx="5456684" cy="21472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10514</TotalTime>
  <Words>604</Words>
  <Application>Microsoft Macintosh PowerPoint</Application>
  <PresentationFormat>On-screen Show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Para usar el pretérito…</vt:lpstr>
      <vt:lpstr>Regular –ar verb endings</vt:lpstr>
      <vt:lpstr>Práctica… </vt:lpstr>
      <vt:lpstr>Respuestas… </vt:lpstr>
      <vt:lpstr>Regular –er/-ir endings</vt:lpstr>
      <vt:lpstr>¡Ojo!</vt:lpstr>
      <vt:lpstr>Práctica…</vt:lpstr>
      <vt:lpstr>Respuestas…</vt:lpstr>
      <vt:lpstr>Ver</vt:lpstr>
      <vt:lpstr>Una cosa más…</vt:lpstr>
      <vt:lpstr>Práctica… </vt:lpstr>
      <vt:lpstr>Respuestas…</vt:lpstr>
    </vt:vector>
  </TitlesOfParts>
  <Company>WCSD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pretérito  </dc:title>
  <dc:creator>localadmin</dc:creator>
  <cp:lastModifiedBy>WCSD</cp:lastModifiedBy>
  <cp:revision>11</cp:revision>
  <dcterms:created xsi:type="dcterms:W3CDTF">2011-04-20T12:46:35Z</dcterms:created>
  <dcterms:modified xsi:type="dcterms:W3CDTF">2011-04-20T14:05:44Z</dcterms:modified>
</cp:coreProperties>
</file>